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notesMasterIdLst>
    <p:notesMasterId r:id="rId20"/>
  </p:notesMasterIdLst>
  <p:handoutMasterIdLst>
    <p:handoutMasterId r:id="rId21"/>
  </p:handoutMasterIdLst>
  <p:sldIdLst>
    <p:sldId id="304" r:id="rId3"/>
    <p:sldId id="306" r:id="rId4"/>
    <p:sldId id="305" r:id="rId5"/>
    <p:sldId id="309" r:id="rId6"/>
    <p:sldId id="307" r:id="rId7"/>
    <p:sldId id="308" r:id="rId8"/>
    <p:sldId id="310" r:id="rId9"/>
    <p:sldId id="311" r:id="rId10"/>
    <p:sldId id="312" r:id="rId11"/>
    <p:sldId id="313" r:id="rId12"/>
    <p:sldId id="318" r:id="rId13"/>
    <p:sldId id="314" r:id="rId14"/>
    <p:sldId id="316" r:id="rId15"/>
    <p:sldId id="320" r:id="rId16"/>
    <p:sldId id="319" r:id="rId17"/>
    <p:sldId id="315" r:id="rId18"/>
    <p:sldId id="317" r:id="rId19"/>
  </p:sldIdLst>
  <p:sldSz cx="9144000" cy="6858000" type="screen4x3"/>
  <p:notesSz cx="7023100" cy="93091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32" userDrawn="1">
          <p15:clr>
            <a:srgbClr val="A4A3A4"/>
          </p15:clr>
        </p15:guide>
        <p15:guide id="2" pos="221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CC"/>
    <a:srgbClr val="00FFFF"/>
    <a:srgbClr val="FF33CC"/>
    <a:srgbClr val="366E94"/>
    <a:srgbClr val="EC5D24"/>
    <a:srgbClr val="CFBD73"/>
    <a:srgbClr val="CC9900"/>
    <a:srgbClr val="4184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 autoAdjust="0"/>
    <p:restoredTop sz="95939" autoAdjust="0"/>
  </p:normalViewPr>
  <p:slideViewPr>
    <p:cSldViewPr snapToGrid="0" snapToObjects="1">
      <p:cViewPr varScale="1">
        <p:scale>
          <a:sx n="125" d="100"/>
          <a:sy n="125" d="100"/>
        </p:scale>
        <p:origin x="57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-3780" y="-78"/>
      </p:cViewPr>
      <p:guideLst>
        <p:guide orient="horz" pos="2932"/>
        <p:guide pos="221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601E2797-C407-48DB-986B-CBD7D708B656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wrap="square" lIns="93324" tIns="46662" rIns="93324" bIns="46662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E5A14CA6-2E34-485B-8270-1DEF062ED69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322289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275" y="0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46D9FA9C-F9C0-4C23-8344-1C5775064471}" type="datetimeFigureOut">
              <a:rPr lang="en-CA"/>
              <a:pPr>
                <a:defRPr/>
              </a:pPr>
              <a:t>2019-08-19</a:t>
            </a:fld>
            <a:endParaRPr lang="en-C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4275" y="698500"/>
            <a:ext cx="4654550" cy="34909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CA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676" y="4421188"/>
            <a:ext cx="5619750" cy="41894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CA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375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275" y="8842375"/>
            <a:ext cx="3043238" cy="46513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773443B0-FAFB-4B00-8FA5-7F8D8CFCF960}" type="slidenum">
              <a:rPr lang="en-CA"/>
              <a:pPr>
                <a:defRPr/>
              </a:pPr>
              <a:t>‹#›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475785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C7A5997C-1520-4051-B12F-EFAB57AB049B}" type="slidenum">
              <a:rPr lang="en-CA" altLang="en-US" smtClean="0">
                <a:latin typeface="Arial" pitchFamily="34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defRPr/>
              </a:pPr>
              <a:t>1</a:t>
            </a:fld>
            <a:endParaRPr lang="en-CA" altLang="en-US">
              <a:latin typeface="Arial" pitchFamily="34" charset="0"/>
              <a:ea typeface="MS PGothic" pitchFamily="34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CA" altLang="en-US"/>
          </a:p>
        </p:txBody>
      </p:sp>
      <p:sp>
        <p:nvSpPr>
          <p:cNvPr id="10244" name="Slide Number Placeholder 3"/>
          <p:cNvSpPr>
            <a:spLocks noGrp="1"/>
          </p:cNvSpPr>
          <p:nvPr>
            <p:ph type="sldNum" sz="quarter" idx="5"/>
          </p:nvPr>
        </p:nvSpPr>
        <p:spPr bwMode="auto"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eaLnBrk="1" hangingPunct="1">
              <a:spcBef>
                <a:spcPct val="0"/>
              </a:spcBef>
              <a:defRPr/>
            </a:pPr>
            <a:fld id="{C7A5997C-1520-4051-B12F-EFAB57AB049B}" type="slidenum">
              <a:rPr lang="en-CA" altLang="en-US" smtClean="0">
                <a:latin typeface="Arial" pitchFamily="34" charset="0"/>
                <a:ea typeface="MS PGothic" pitchFamily="34" charset="-128"/>
              </a:rPr>
              <a:pPr eaLnBrk="1" hangingPunct="1">
                <a:spcBef>
                  <a:spcPct val="0"/>
                </a:spcBef>
                <a:defRPr/>
              </a:pPr>
              <a:t>3</a:t>
            </a:fld>
            <a:endParaRPr lang="en-CA" altLang="en-US">
              <a:latin typeface="Arial" pitchFamily="34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83494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E52893-8D69-4CB3-AF70-9839407BDB63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D6A00D-FAAB-400F-9B7A-9F4502CCC50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8970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13EA70-81B1-49DC-8843-78A2013F9693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0BB507-DC97-4D08-A64B-DAF7E66C8E0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09139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F01FE4-2A99-4B24-8EC8-21D3AD10CF3C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3CBB34-93E3-4167-B3C0-3D57E7EA3FE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7640415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CA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7CD245-4691-4F96-9160-17DFC4CCAD7B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74AAB98-5484-4402-B1D8-22B43F0F195A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9840072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30847A-7C09-4696-9869-6E7A089C4492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7F324C-31B0-40E2-B4E1-1CD1D7AFEE06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92267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4D5560A-8F89-4D6B-8085-8E6BF985F5D4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537BD3C-F6F1-453C-ACC0-EDC681A7C47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390038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D15CD77-DB70-403E-BA0E-B15956256FBB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3FCEE75-1D91-42DB-9B56-6A51663CC092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025994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3B95FD-2579-4D0F-9B06-84EA43EFE673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FC0E2D-4C2A-4DC9-BB75-73C0C90537D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376009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6C3B961-DDCA-46DE-B3F7-AEDE5FFCDBA0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12ED2F4-35A7-4C1F-85C2-EB2E67DF670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162180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952F8F3-02A3-4DA2-93CA-D0A378E1DD86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7AE378-EF14-4B5C-B7E6-D9DE622E6D7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154647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021703-A7EB-40D8-BF6D-18A668AE36E7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7378BFA-A6FF-4698-B00F-AE6597A5243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93959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AE3281-789A-4BCF-8EA2-097269407D3B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A33393-F5F8-45F7-A391-2A719D3D6973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253836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9D522E-123F-458A-8502-71B22B49833F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292CF7-C212-4702-BACC-CC2C75FDADDD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819319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7A836E7-44BD-4D57-BA6E-F3CCA525C0D2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8F442E-88EE-4B1D-B98C-7076FC7C963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6810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253FCD-92EC-4467-9CC9-F707A4F1ED28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6CE0F-D32F-4F6A-8138-C75357D559FF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476850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7375DE-1A92-4C9E-B113-053E9E43DF36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1015E2-6E97-4D2D-BFBB-33F24D73D5C7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14970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E00949-8609-4D43-BD41-976BD782039A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5D8A8F-1830-48FA-88C9-7F74DEBF21D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636707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05890"/>
            <a:ext cx="4038600" cy="47891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05890"/>
            <a:ext cx="4038600" cy="478917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44CB3F-A7C2-4D56-B48B-8546B470125F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03C17E2-FE20-4A53-829D-86648B27AE28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24099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17870F-F263-4411-877F-1E052E0442BB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D8280D-5DB6-41DF-B5CA-03E4E51158C1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28706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AD0EA8-1878-459C-9551-B09F20030FC8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D7D638-8FFA-4E15-86A4-A9F066E97D0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35319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DBF6DDC-57A8-4D47-9E6D-90D75EC26945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05EF4D-61F4-4C3E-942E-707C4A42ECA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94151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Click to edit Master text styles</a:t>
            </a:r>
          </a:p>
          <a:p>
            <a:pPr lvl="1"/>
            <a:r>
              <a:rPr lang="fr-CA"/>
              <a:t>Second level</a:t>
            </a:r>
          </a:p>
          <a:p>
            <a:pPr lvl="2"/>
            <a:r>
              <a:rPr lang="fr-CA"/>
              <a:t>Third level</a:t>
            </a:r>
          </a:p>
          <a:p>
            <a:pPr lvl="3"/>
            <a:r>
              <a:rPr lang="fr-CA"/>
              <a:t>Fourth level</a:t>
            </a:r>
          </a:p>
          <a:p>
            <a:pPr lvl="4"/>
            <a:r>
              <a:rPr lang="fr-CA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987D046-4FF8-4259-B1FB-BF6796BB114B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640CE5-FB17-40D3-B8BE-3D0B14B0B3E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89832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CA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CA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2F785A-C92E-4D91-9E81-E69B079FEA5C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F180BA-583D-404B-B842-9A889E92453B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997465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257800"/>
            <a:ext cx="9144000" cy="1600200"/>
          </a:xfrm>
          <a:prstGeom prst="rect">
            <a:avLst/>
          </a:prstGeom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365760" y="126048"/>
            <a:ext cx="850392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 dirty="0"/>
              <a:t>Click to </a:t>
            </a:r>
            <a:r>
              <a:rPr lang="fr-CA" altLang="en-US" dirty="0" err="1"/>
              <a:t>edit</a:t>
            </a:r>
            <a:r>
              <a:rPr lang="fr-CA" altLang="en-US" dirty="0"/>
              <a:t> Master </a:t>
            </a:r>
            <a:r>
              <a:rPr lang="fr-CA" altLang="en-US" dirty="0" err="1"/>
              <a:t>title</a:t>
            </a:r>
            <a:r>
              <a:rPr lang="fr-CA" altLang="en-US" dirty="0"/>
              <a:t> style</a:t>
            </a:r>
            <a:endParaRPr lang="en-US" altLang="en-US" dirty="0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291590"/>
            <a:ext cx="8229600" cy="4789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 dirty="0"/>
              <a:t>Click to </a:t>
            </a:r>
            <a:r>
              <a:rPr lang="fr-CA" altLang="en-US" dirty="0" err="1"/>
              <a:t>edit</a:t>
            </a:r>
            <a:r>
              <a:rPr lang="fr-CA" altLang="en-US" dirty="0"/>
              <a:t> Master </a:t>
            </a:r>
            <a:r>
              <a:rPr lang="fr-CA" altLang="en-US" dirty="0" err="1"/>
              <a:t>text</a:t>
            </a:r>
            <a:r>
              <a:rPr lang="fr-CA" altLang="en-US" dirty="0"/>
              <a:t> styles</a:t>
            </a:r>
          </a:p>
          <a:p>
            <a:pPr lvl="1"/>
            <a:r>
              <a:rPr lang="fr-CA" altLang="en-US" dirty="0"/>
              <a:t>Second </a:t>
            </a:r>
            <a:r>
              <a:rPr lang="fr-CA" altLang="en-US" dirty="0" err="1"/>
              <a:t>level</a:t>
            </a:r>
            <a:endParaRPr lang="fr-CA" altLang="en-US" dirty="0"/>
          </a:p>
          <a:p>
            <a:pPr lvl="2"/>
            <a:r>
              <a:rPr lang="fr-CA" altLang="en-US" dirty="0" err="1"/>
              <a:t>Third</a:t>
            </a:r>
            <a:r>
              <a:rPr lang="fr-CA" altLang="en-US" dirty="0"/>
              <a:t> </a:t>
            </a:r>
            <a:r>
              <a:rPr lang="fr-CA" altLang="en-US" dirty="0" err="1"/>
              <a:t>level</a:t>
            </a:r>
            <a:endParaRPr lang="fr-CA" alt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6CFE9C48-3416-492E-8B53-6E330E4F4534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CACA6E9D-0C91-4510-AD95-BF9DAC22E3F4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400" b="1" kern="1200">
          <a:solidFill>
            <a:srgbClr val="366E94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9pPr>
    </p:titleStyle>
    <p:bodyStyle>
      <a:lvl1pPr marL="2286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•"/>
        <a:defRPr sz="3200" kern="1200">
          <a:solidFill>
            <a:schemeClr val="tx1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1pPr>
      <a:lvl2pPr marL="742950" indent="-28575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–"/>
        <a:defRPr sz="2800" kern="1200">
          <a:solidFill>
            <a:schemeClr val="tx1"/>
          </a:solidFill>
          <a:latin typeface="Arial Narrow" panose="020B0606020202030204" pitchFamily="34" charset="0"/>
          <a:ea typeface="MS PGothic" pitchFamily="34" charset="-128"/>
          <a:cs typeface="Arial" panose="020B0604020202020204" pitchFamily="34" charset="0"/>
        </a:defRPr>
      </a:lvl2pPr>
      <a:lvl3pPr marL="11430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Clr>
          <a:schemeClr val="accent6">
            <a:lumMod val="50000"/>
          </a:schemeClr>
        </a:buClr>
        <a:buFont typeface="Arial" pitchFamily="34" charset="0"/>
        <a:buChar char="•"/>
        <a:defRPr sz="2400" kern="1200">
          <a:solidFill>
            <a:schemeClr val="tx1"/>
          </a:solidFill>
          <a:latin typeface="Arial Narrow" panose="020B0606020202030204" pitchFamily="34" charset="0"/>
          <a:ea typeface="ヒラギノ角ゴ Pro W3" charset="-128"/>
          <a:cs typeface="Arial" panose="020B0604020202020204" pitchFamily="34" charset="0"/>
        </a:defRPr>
      </a:lvl3pPr>
      <a:lvl4pPr marL="16002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4pPr>
      <a:lvl5pPr marL="2057400" indent="-228600" algn="l" defTabSz="457200" rtl="0" eaLnBrk="0" fontAlgn="base" hangingPunct="0">
        <a:lnSpc>
          <a:spcPct val="90000"/>
        </a:lnSpc>
        <a:spcBef>
          <a:spcPts val="8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/>
              <a:t>Click to edit Master title style</a:t>
            </a:r>
            <a:endParaRPr lang="en-US" altLang="en-US"/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CA" altLang="en-US"/>
              <a:t>Click to edit Master text styles</a:t>
            </a:r>
          </a:p>
          <a:p>
            <a:pPr lvl="1"/>
            <a:r>
              <a:rPr lang="fr-CA" altLang="en-US"/>
              <a:t>Second level</a:t>
            </a:r>
          </a:p>
          <a:p>
            <a:pPr lvl="2"/>
            <a:r>
              <a:rPr lang="fr-CA" altLang="en-US"/>
              <a:t>Third level</a:t>
            </a:r>
          </a:p>
          <a:p>
            <a:pPr lvl="3"/>
            <a:r>
              <a:rPr lang="fr-CA" altLang="en-US"/>
              <a:t>Fourth level</a:t>
            </a:r>
          </a:p>
          <a:p>
            <a:pPr lvl="4"/>
            <a:r>
              <a:rPr lang="fr-CA" altLang="en-US"/>
              <a:t>Fifth level</a:t>
            </a:r>
            <a:endParaRPr lang="en-US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A5B166BA-C183-41B6-8B6C-BE91B1210562}" type="datetime1">
              <a:rPr lang="en-US" altLang="en-US"/>
              <a:pPr>
                <a:defRPr/>
              </a:pPr>
              <a:t>8/19/19</a:t>
            </a:fld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CA"/>
              <a:t>AgriDoc#: 101842697 Updated: December 18,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  <a:ea typeface="ＭＳ Ｐゴシック" charset="-128"/>
                <a:cs typeface="+mn-cs"/>
              </a:defRPr>
            </a:lvl1pPr>
          </a:lstStyle>
          <a:p>
            <a:pPr>
              <a:defRPr/>
            </a:pPr>
            <a:fld id="{8E9D87EC-17F4-4701-AB17-346E9A9082B9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MS PGothic" pitchFamily="34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MS PGothic" pitchFamily="34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-52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MS PGothic" pitchFamily="34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MS PGothic" pitchFamily="34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ヒラギノ角ゴ Pro W3" charset="-128"/>
          <a:cs typeface="ヒラギノ角ゴ Pro W3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4" descr="wheat_en_ppt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5" name="Title 1"/>
          <p:cNvSpPr>
            <a:spLocks noGrp="1"/>
          </p:cNvSpPr>
          <p:nvPr>
            <p:ph type="ctrTitle"/>
          </p:nvPr>
        </p:nvSpPr>
        <p:spPr>
          <a:xfrm>
            <a:off x="265245" y="3340655"/>
            <a:ext cx="8392980" cy="1493806"/>
          </a:xfrm>
        </p:spPr>
        <p:txBody>
          <a:bodyPr/>
          <a:lstStyle/>
          <a:p>
            <a:pPr algn="r" eaLnBrk="1" hangingPunct="1">
              <a:lnSpc>
                <a:spcPct val="90000"/>
              </a:lnSpc>
            </a:pPr>
            <a:r>
              <a:rPr lang="en-US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 Brief Overview of the UNIX Command Line</a:t>
            </a:r>
            <a:endParaRPr lang="en-US" altLang="en-US" sz="2800" b="1" i="1" dirty="0">
              <a:solidFill>
                <a:srgbClr val="4184B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5775" y="4831700"/>
            <a:ext cx="8172450" cy="1752600"/>
          </a:xfrm>
        </p:spPr>
        <p:txBody>
          <a:bodyPr rtlCol="0">
            <a:normAutofit/>
          </a:bodyPr>
          <a:lstStyle/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CA" sz="2800" b="1" dirty="0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Miles </a:t>
            </a:r>
            <a:r>
              <a:rPr lang="en-CA" sz="2800" b="1" dirty="0" err="1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Buchwaldt</a:t>
            </a:r>
            <a:endParaRPr lang="en-CA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CA" sz="1800" b="1" dirty="0">
                <a:solidFill>
                  <a:schemeClr val="accent3">
                    <a:lumMod val="50000"/>
                  </a:schemeClr>
                </a:solidFill>
                <a:ea typeface="+mn-ea"/>
                <a:cs typeface="+mn-cs"/>
              </a:rPr>
              <a:t>Biology Study Leader – Bioinformatics, Saskatoon RDC</a:t>
            </a: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CA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  <a:p>
            <a:pPr algn="r" eaLnBrk="1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1" dirty="0">
                <a:solidFill>
                  <a:schemeClr val="accent3">
                    <a:lumMod val="75000"/>
                  </a:schemeClr>
                </a:solidFill>
              </a:rPr>
              <a:t>19 Sept. 2019</a:t>
            </a:r>
          </a:p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2800" b="1" dirty="0">
              <a:solidFill>
                <a:schemeClr val="accent3">
                  <a:lumMod val="50000"/>
                </a:schemeClr>
              </a:solidFill>
              <a:ea typeface="+mn-ea"/>
              <a:cs typeface="+mn-c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78547" y="602500"/>
            <a:ext cx="88097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CA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AAFC Bioinformatics Conference and Workshop</a:t>
            </a:r>
          </a:p>
          <a:p>
            <a:pPr algn="r"/>
            <a:r>
              <a:rPr lang="en-CA" sz="2000" b="1" i="1" dirty="0">
                <a:solidFill>
                  <a:srgbClr val="7030A0"/>
                </a:solidFill>
                <a:cs typeface="Arial" panose="020B0604020202020204" pitchFamily="34" charset="0"/>
              </a:rPr>
              <a:t>September 19-20, 2019, Lethbridge, Alberta</a:t>
            </a:r>
          </a:p>
          <a:p>
            <a:endParaRPr lang="en-US" sz="2000" i="1" dirty="0">
              <a:solidFill>
                <a:srgbClr val="7030A0"/>
              </a:solidFill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FEE98-2FA3-6B48-AB86-A86C5FE10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Environment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CD57CF-B3A7-7E4D-AF82-D994858D0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Variables</a:t>
            </a:r>
          </a:p>
          <a:p>
            <a:r>
              <a:rPr lang="en-US" dirty="0"/>
              <a:t>Permissions</a:t>
            </a:r>
          </a:p>
          <a:p>
            <a:r>
              <a:rPr lang="en-US" dirty="0"/>
              <a:t>Important Directories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FF9D13-1AD3-4D40-8471-1CF2DB975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10</a:t>
            </a:fld>
            <a:endParaRPr lang="en-US" alt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FAC3D96-6871-4042-A362-C881861B4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42000" y="3085783"/>
            <a:ext cx="2976880" cy="2976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436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3E89E7-7BD2-8546-A82F-BAF86A548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2A9FF1-C8D1-CD4A-A1D8-FBC6568FE1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“interpreter”, </a:t>
            </a:r>
            <a:r>
              <a:rPr lang="en-US" dirty="0" err="1"/>
              <a:t>sh</a:t>
            </a:r>
            <a:r>
              <a:rPr lang="en-US" dirty="0"/>
              <a:t>, bash, </a:t>
            </a:r>
            <a:r>
              <a:rPr lang="en-US" dirty="0" err="1"/>
              <a:t>perl</a:t>
            </a:r>
            <a:r>
              <a:rPr lang="en-US" dirty="0"/>
              <a:t>, python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E76890-FD6E-9449-861C-5592D913C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4693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BB6684-6230-9D44-8E99-EED263449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609B2E-958D-CB47-B817-FBAE223676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Installation</a:t>
            </a:r>
          </a:p>
          <a:p>
            <a:r>
              <a:rPr lang="en-US" dirty="0"/>
              <a:t>Execution</a:t>
            </a:r>
          </a:p>
          <a:p>
            <a:r>
              <a:rPr lang="en-US" dirty="0"/>
              <a:t>Troubleshooting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D5954-0EC2-5040-8C4B-CAE04D5DC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12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6BB0E9D-1C4E-9A4D-9EC0-71BE8FD17E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240" y="2988310"/>
            <a:ext cx="3368040" cy="3368040"/>
          </a:xfrm>
          <a:prstGeom prst="rect">
            <a:avLst/>
          </a:prstGeom>
        </p:spPr>
      </p:pic>
      <p:sp>
        <p:nvSpPr>
          <p:cNvPr id="5" name="Rectangular Callout 4">
            <a:extLst>
              <a:ext uri="{FF2B5EF4-FFF2-40B4-BE49-F238E27FC236}">
                <a16:creationId xmlns:a16="http://schemas.microsoft.com/office/drawing/2014/main" id="{007364BC-F485-384E-AE5A-28D81A6A3BD1}"/>
              </a:ext>
            </a:extLst>
          </p:cNvPr>
          <p:cNvSpPr/>
          <p:nvPr/>
        </p:nvSpPr>
        <p:spPr>
          <a:xfrm>
            <a:off x="3190240" y="906463"/>
            <a:ext cx="3815080" cy="1788160"/>
          </a:xfrm>
          <a:prstGeom prst="wedgeRectCallout">
            <a:avLst>
              <a:gd name="adj1" fmla="val 33877"/>
              <a:gd name="adj2" fmla="val 78977"/>
            </a:avLst>
          </a:prstGeom>
          <a:solidFill>
            <a:schemeClr val="bg1">
              <a:lumMod val="85000"/>
            </a:schemeClr>
          </a:solidFill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i="1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READ THE DOCUMENTATION! 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You can usually find it in </a:t>
            </a:r>
            <a:r>
              <a:rPr lang="en-US" dirty="0" err="1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INSTALL.txt</a:t>
            </a:r>
            <a:r>
              <a:rPr lang="en-US" dirty="0">
                <a:solidFill>
                  <a:schemeClr val="tx1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, README.*, the GitHub page, the wiki, or with a google search.</a:t>
            </a:r>
          </a:p>
        </p:txBody>
      </p:sp>
    </p:spTree>
    <p:extLst>
      <p:ext uri="{BB962C8B-B14F-4D97-AF65-F5344CB8AC3E}">
        <p14:creationId xmlns:p14="http://schemas.microsoft.com/office/powerpoint/2010/main" val="4182530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8045B-7C0C-744E-A32E-79A55673B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New Programs (via git)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5A178D-09DA-5C4E-86E6-75F7CB468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a git repository</a:t>
            </a:r>
          </a:p>
          <a:p>
            <a:pPr marL="457200" lvl="1" indent="0">
              <a:buNone/>
            </a:pPr>
            <a:r>
              <a:rPr lang="en-US" dirty="0"/>
              <a:t>$ git clone https://github.com/lh3/bwa.git</a:t>
            </a:r>
          </a:p>
          <a:p>
            <a:pPr marL="457200" lvl="1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Look out for special instructions that pertain to you</a:t>
            </a:r>
          </a:p>
          <a:p>
            <a:r>
              <a:rPr lang="en-US" dirty="0"/>
              <a:t>Likely a local installation! </a:t>
            </a:r>
          </a:p>
          <a:p>
            <a:pPr marL="457200" lvl="1" indent="0">
              <a:buNone/>
            </a:pPr>
            <a:r>
              <a:rPr lang="en-US" dirty="0"/>
              <a:t>./configure --prefix=~/bin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7AB25F-58C7-0D4A-AFF0-F32E792D8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846132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30DB1-E90B-574C-83FB-774FCA8F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get </a:t>
            </a:r>
            <a:r>
              <a:rPr lang="en-US" dirty="0" err="1"/>
              <a:t>github</a:t>
            </a:r>
            <a:r>
              <a:rPr lang="en-US" dirty="0"/>
              <a:t> link: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E14155-A14E-7940-B097-C48DA4F9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14</a:t>
            </a:fld>
            <a:endParaRPr lang="en-US" altLang="en-US" dirty="0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DF472EFC-0F2D-584C-ADA5-EB7A9404C6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116647"/>
            <a:ext cx="6906165" cy="5375113"/>
          </a:xfrm>
        </p:spPr>
      </p:pic>
      <p:sp>
        <p:nvSpPr>
          <p:cNvPr id="10" name="Left Arrow 9">
            <a:extLst>
              <a:ext uri="{FF2B5EF4-FFF2-40B4-BE49-F238E27FC236}">
                <a16:creationId xmlns:a16="http://schemas.microsoft.com/office/drawing/2014/main" id="{1B7833D1-D576-AE42-9974-8480EDDAE34B}"/>
              </a:ext>
            </a:extLst>
          </p:cNvPr>
          <p:cNvSpPr/>
          <p:nvPr/>
        </p:nvSpPr>
        <p:spPr>
          <a:xfrm>
            <a:off x="6979920" y="4378960"/>
            <a:ext cx="1706880" cy="701040"/>
          </a:xfrm>
          <a:prstGeom prst="leftArrow">
            <a:avLst/>
          </a:prstGeom>
          <a:solidFill>
            <a:schemeClr val="accent2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FF00"/>
                </a:solidFill>
              </a:rPr>
              <a:t>CLICK THIS</a:t>
            </a:r>
          </a:p>
        </p:txBody>
      </p:sp>
    </p:spTree>
    <p:extLst>
      <p:ext uri="{BB962C8B-B14F-4D97-AF65-F5344CB8AC3E}">
        <p14:creationId xmlns:p14="http://schemas.microsoft.com/office/powerpoint/2010/main" val="8643295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42CE57-4F0F-FA4A-86D0-845D733CF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E6E7A-BBF3-1B45-B068-B4CC90C2B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Read Documentation: </a:t>
            </a:r>
            <a:r>
              <a:rPr lang="en-US" dirty="0" err="1"/>
              <a:t>README.txt</a:t>
            </a:r>
            <a:r>
              <a:rPr lang="en-US" dirty="0"/>
              <a:t>, </a:t>
            </a:r>
            <a:r>
              <a:rPr lang="en-US" dirty="0" err="1"/>
              <a:t>README.md</a:t>
            </a:r>
            <a:r>
              <a:rPr lang="en-US" dirty="0"/>
              <a:t>, etc.</a:t>
            </a:r>
          </a:p>
          <a:p>
            <a:pPr marL="51435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$ &lt;command&gt;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$ java -jar /path/to/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software.jar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perl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800" dirty="0" err="1">
                <a:latin typeface="Consolas" panose="020B0609020204030204" pitchFamily="49" charset="0"/>
                <a:cs typeface="Consolas" panose="020B0609020204030204" pitchFamily="49" charset="0"/>
              </a:rPr>
              <a:t>script.pl</a:t>
            </a: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 &lt;options&gt; &lt;arguments&gt;</a:t>
            </a:r>
          </a:p>
          <a:p>
            <a:pPr marL="514350" lvl="1" indent="0">
              <a:buNone/>
            </a:pPr>
            <a:r>
              <a:rPr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$ </a:t>
            </a:r>
          </a:p>
          <a:p>
            <a:endParaRPr lang="en-US" sz="20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dirty="0">
                <a:latin typeface="Arial" panose="020B0604020202020204" pitchFamily="34" charset="0"/>
              </a:rPr>
              <a:t>Make sure you understand what the command will do before you press enter!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DF94D9-6D43-1748-BFF2-7228147CD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471596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7AD9D-844B-0947-ACD2-B852A5E8D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Regular Expressions (shell)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7C028-7895-0B4D-8D20-032159C9FF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Wildcards</a:t>
            </a:r>
          </a:p>
          <a:p>
            <a:r>
              <a:rPr lang="en-US" dirty="0"/>
              <a:t>Loops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A2546F-B4E4-E346-8DC3-2A181F519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16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788255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407CF-8E12-6A4D-A189-FDA11510D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Wildcards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7F08B6-B324-5242-9FF0-D729043293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Wildcards are special characters that have special meaning to the interpreter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8B00AA-2DB4-F645-8188-4AF6F16DC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17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06423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E22D68-BAFA-A94F-91D3-475C6DA7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3F7CD-28DA-6A43-9800-6B7D72EE3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Basic Commands</a:t>
            </a:r>
          </a:p>
          <a:p>
            <a:r>
              <a:rPr lang="en-US" dirty="0"/>
              <a:t>2. Input &amp; Output</a:t>
            </a:r>
          </a:p>
          <a:p>
            <a:r>
              <a:rPr lang="en-US" dirty="0"/>
              <a:t>3. The Environment</a:t>
            </a:r>
          </a:p>
          <a:p>
            <a:r>
              <a:rPr lang="en-US" dirty="0"/>
              <a:t>4. Non-standard Software</a:t>
            </a:r>
          </a:p>
          <a:p>
            <a:r>
              <a:rPr lang="en-US" dirty="0"/>
              <a:t>5. Regular Expressions </a:t>
            </a:r>
          </a:p>
          <a:p>
            <a:r>
              <a:rPr lang="en-US" dirty="0"/>
              <a:t>6. Scripting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56869B-28A3-9746-B63E-14C36CC74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2</a:t>
            </a:fld>
            <a:endParaRPr lang="en-US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949997-0FA9-6144-B186-4FC7A0157E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732" b="13623"/>
          <a:stretch/>
        </p:blipFill>
        <p:spPr>
          <a:xfrm>
            <a:off x="4890504" y="1269048"/>
            <a:ext cx="3491496" cy="16662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0099E8A-CAC2-5F48-A851-2EE56E09F2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6220" y="3606800"/>
            <a:ext cx="2473960" cy="2473960"/>
          </a:xfrm>
          <a:prstGeom prst="rect">
            <a:avLst/>
          </a:prstGeo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2CFA5C82-D911-DC46-8607-F5752C09F839}"/>
              </a:ext>
            </a:extLst>
          </p:cNvPr>
          <p:cNvSpPr/>
          <p:nvPr/>
        </p:nvSpPr>
        <p:spPr>
          <a:xfrm>
            <a:off x="6319520" y="3042444"/>
            <a:ext cx="467360" cy="457200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537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304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E3D59-B5C3-4B40-B8FD-A0D9D92BD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command line?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F7F3AD-BD82-7840-8697-3D5E5F4F8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interface, where a user can issues “commands” to the computer carry out various tasks.</a:t>
            </a:r>
          </a:p>
          <a:p>
            <a:r>
              <a:rPr lang="en-US" dirty="0"/>
              <a:t>Commands follow a strict format:</a:t>
            </a:r>
          </a:p>
          <a:p>
            <a:pPr marL="457200" lvl="1" indent="0">
              <a:spcAft>
                <a:spcPts val="600"/>
              </a:spcAft>
              <a:buNone/>
            </a:pPr>
            <a:r>
              <a:rPr 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$ &lt;command&gt; &lt;options&gt; &lt;arguments&gt;</a:t>
            </a:r>
          </a:p>
          <a:p>
            <a:pPr marL="0" indent="0">
              <a:buNone/>
            </a:pPr>
            <a:r>
              <a:rPr lang="en-US" sz="2800" b="1" dirty="0"/>
              <a:t>&lt;command&gt;</a:t>
            </a:r>
            <a:r>
              <a:rPr lang="en-US" sz="2800" dirty="0"/>
              <a:t>: an executable file on the system</a:t>
            </a:r>
          </a:p>
          <a:p>
            <a:pPr marL="0" indent="0">
              <a:buNone/>
            </a:pPr>
            <a:r>
              <a:rPr lang="en-US" sz="2800" b="1" dirty="0"/>
              <a:t>&lt;options&gt;</a:t>
            </a:r>
            <a:r>
              <a:rPr lang="en-US" sz="2800" dirty="0"/>
              <a:t>: flags that change the default behavior of the program</a:t>
            </a:r>
          </a:p>
          <a:p>
            <a:pPr marL="0" indent="0">
              <a:buNone/>
            </a:pPr>
            <a:r>
              <a:rPr lang="en-US" sz="2800" b="1" dirty="0"/>
              <a:t>&lt;arguments&gt;</a:t>
            </a:r>
            <a:r>
              <a:rPr lang="en-US" sz="2800" dirty="0"/>
              <a:t>: information the program requires to carry out it’s task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783BFA-395B-1B44-9723-B10D3DFF2E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03C17E2-FE20-4A53-829D-86648B27AE28}" type="slidenum">
              <a:rPr lang="en-US" altLang="en-US" smtClean="0"/>
              <a:pPr>
                <a:defRPr/>
              </a:pPr>
              <a:t>4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544631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24500-5C24-954C-BBA4-2685BFD60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UNIX 101 – Observe your Surroundings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254A3-E50B-D048-A592-7081C56F7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 am I?</a:t>
            </a:r>
          </a:p>
          <a:p>
            <a:endParaRPr lang="en-US" dirty="0"/>
          </a:p>
          <a:p>
            <a:r>
              <a:rPr lang="en-US" dirty="0"/>
              <a:t>What is around me?</a:t>
            </a:r>
          </a:p>
          <a:p>
            <a:endParaRPr lang="en-US" dirty="0"/>
          </a:p>
          <a:p>
            <a:r>
              <a:rPr lang="en-US" dirty="0"/>
              <a:t>How do I leave this place?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D811A5-7ED4-2143-95CC-16D3BAB1F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305188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782B45-4DAB-B24E-BDE0-5A7049915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UNIX 101 – Change your Surroundings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3FB1F-62C4-1C4C-BE71-84360BF91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Creating files:</a:t>
            </a:r>
          </a:p>
          <a:p>
            <a:endParaRPr lang="en-US" dirty="0"/>
          </a:p>
          <a:p>
            <a:r>
              <a:rPr lang="en-US" dirty="0"/>
              <a:t>Copying/Moving files:</a:t>
            </a:r>
          </a:p>
          <a:p>
            <a:endParaRPr lang="en-US" dirty="0"/>
          </a:p>
          <a:p>
            <a:r>
              <a:rPr lang="en-US" dirty="0"/>
              <a:t>Deleting files:</a:t>
            </a:r>
          </a:p>
          <a:p>
            <a:endParaRPr lang="en-US" dirty="0"/>
          </a:p>
          <a:p>
            <a:r>
              <a:rPr lang="en-US" dirty="0"/>
              <a:t>Reading file contents: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D43E67-A31C-4647-9C15-F7C2DD69B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6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75337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6B98D-F8C0-5E4E-949A-AFB0C002A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and Output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768BF9-0D02-DC40-B8F8-6A153A9CCB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Text Streams</a:t>
            </a:r>
          </a:p>
          <a:p>
            <a:r>
              <a:rPr lang="en-US" dirty="0"/>
              <a:t>Redirection</a:t>
            </a:r>
          </a:p>
          <a:p>
            <a:r>
              <a:rPr lang="en-US" dirty="0"/>
              <a:t>Pipes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566A0A-3FF8-884B-A592-B8E8F171C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B5D8A8F-1830-48FA-88C9-7F74DEBF21DB}" type="slidenum">
              <a:rPr lang="en-US" altLang="en-US" smtClean="0"/>
              <a:pPr>
                <a:defRPr/>
              </a:pPr>
              <a:t>7</a:t>
            </a:fld>
            <a:endParaRPr lang="en-US" alt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49F1016-2160-B944-8E27-C76DCC2F63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820376" y="-385604"/>
            <a:ext cx="2432367" cy="243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378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D4E81-07E7-DC48-8A8D-71CC74A45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Text Streams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27B015-E8C3-4945-8124-2C524AA22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Text streams are blocks of characters, usually separated by newlines.</a:t>
            </a:r>
          </a:p>
          <a:p>
            <a:r>
              <a:rPr lang="en-US" dirty="0"/>
              <a:t>They are NOT the same thing as text </a:t>
            </a:r>
            <a:r>
              <a:rPr lang="en-US" i="1" dirty="0"/>
              <a:t>files</a:t>
            </a:r>
          </a:p>
          <a:p>
            <a:r>
              <a:rPr lang="en-US" dirty="0"/>
              <a:t>Examples: STDIN, STDOUT, STDERR</a:t>
            </a:r>
          </a:p>
          <a:p>
            <a:endParaRPr lang="en-US" dirty="0"/>
          </a:p>
          <a:p>
            <a:r>
              <a:rPr lang="en-US" dirty="0"/>
              <a:t>Most commands take input from STDERR, output to STDOUT and if there are errors, send error information to STDERR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66C961-7738-9549-B0A4-EC5D430FF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8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45612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FE599-9EA0-F34A-B60E-F958A0C29B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Redirection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3B0049-01D0-584F-9DD4-C8A8EEE6FE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These three text streams can be redirected (most often using files)</a:t>
            </a:r>
          </a:p>
          <a:p>
            <a:r>
              <a:rPr lang="en-US" dirty="0"/>
              <a:t>Redirect STDIN (read from file)</a:t>
            </a:r>
          </a:p>
          <a:p>
            <a:pPr marL="457200" lvl="1" indent="0">
              <a:buNone/>
            </a:pPr>
            <a:r>
              <a:rPr lang="en-US" dirty="0"/>
              <a:t>$ cat &lt; </a:t>
            </a:r>
            <a:r>
              <a:rPr lang="en-US" dirty="0" err="1"/>
              <a:t>text.txt</a:t>
            </a:r>
            <a:endParaRPr lang="en-US" dirty="0"/>
          </a:p>
          <a:p>
            <a:r>
              <a:rPr lang="en-US" dirty="0"/>
              <a:t>Redirect STDOUT</a:t>
            </a:r>
          </a:p>
          <a:p>
            <a:pPr marL="457200" lvl="1" indent="0">
              <a:buNone/>
            </a:pPr>
            <a:r>
              <a:rPr lang="en-US" dirty="0"/>
              <a:t>$ cat </a:t>
            </a:r>
            <a:r>
              <a:rPr lang="en-US" dirty="0" err="1"/>
              <a:t>text.txt</a:t>
            </a:r>
            <a:r>
              <a:rPr lang="en-US" dirty="0"/>
              <a:t> &gt; </a:t>
            </a:r>
            <a:r>
              <a:rPr lang="en-US" dirty="0" err="1"/>
              <a:t>another_text.txt</a:t>
            </a:r>
            <a:endParaRPr lang="en-US" dirty="0"/>
          </a:p>
          <a:p>
            <a:r>
              <a:rPr lang="en-US" dirty="0"/>
              <a:t>Redirect STDERR (and append</a:t>
            </a:r>
          </a:p>
          <a:p>
            <a:pPr marL="457200" lvl="1" indent="0">
              <a:buNone/>
            </a:pPr>
            <a:r>
              <a:rPr lang="en-US" dirty="0"/>
              <a:t>$ cat </a:t>
            </a:r>
            <a:r>
              <a:rPr lang="en-US" dirty="0" err="1"/>
              <a:t>text.txt</a:t>
            </a:r>
            <a:r>
              <a:rPr lang="en-US" dirty="0"/>
              <a:t> 2&gt;&gt; </a:t>
            </a:r>
            <a:r>
              <a:rPr lang="en-US" dirty="0" err="1"/>
              <a:t>errors_text.txt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31FA64-839C-C946-99F0-090F2C9A0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5A33393-F5F8-45F7-A391-2A719D3D6973}" type="slidenum">
              <a:rPr lang="en-US" altLang="en-US" smtClean="0"/>
              <a:pPr>
                <a:defRPr/>
              </a:pPr>
              <a:t>9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918379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15872</TotalTime>
  <Words>501</Words>
  <Application>Microsoft Macintosh PowerPoint</Application>
  <PresentationFormat>On-screen Show (4:3)</PresentationFormat>
  <Paragraphs>104</Paragraphs>
  <Slides>17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Arial</vt:lpstr>
      <vt:lpstr>Arial Narrow</vt:lpstr>
      <vt:lpstr>Calibri</vt:lpstr>
      <vt:lpstr>Consolas</vt:lpstr>
      <vt:lpstr>Menlo</vt:lpstr>
      <vt:lpstr>Times New Roman</vt:lpstr>
      <vt:lpstr>Office Theme</vt:lpstr>
      <vt:lpstr>1_Office Theme</vt:lpstr>
      <vt:lpstr>A Brief Overview of the UNIX Command Line</vt:lpstr>
      <vt:lpstr>Table of Contents</vt:lpstr>
      <vt:lpstr>PowerPoint Presentation</vt:lpstr>
      <vt:lpstr>What is the command line?</vt:lpstr>
      <vt:lpstr>UNIX 101 – Observe your Surroundings</vt:lpstr>
      <vt:lpstr>UNIX 101 – Change your Surroundings</vt:lpstr>
      <vt:lpstr>Input and Output</vt:lpstr>
      <vt:lpstr>Text Streams</vt:lpstr>
      <vt:lpstr>Redirection</vt:lpstr>
      <vt:lpstr>The Environment</vt:lpstr>
      <vt:lpstr>PowerPoint Presentation</vt:lpstr>
      <vt:lpstr>Software</vt:lpstr>
      <vt:lpstr>Installing New Programs (via git)</vt:lpstr>
      <vt:lpstr>To get github link:</vt:lpstr>
      <vt:lpstr>Running Software</vt:lpstr>
      <vt:lpstr>Regular Expressions (shell)</vt:lpstr>
      <vt:lpstr>Wildcards</vt:lpstr>
    </vt:vector>
  </TitlesOfParts>
  <Company>Agriculture Canada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Bioinformatics and Big Data RSU at STB</dc:title>
  <dc:creator>francois.eudes@agr.gc.ca</dc:creator>
  <cp:lastModifiedBy>Miles Buchwaldt</cp:lastModifiedBy>
  <cp:revision>464</cp:revision>
  <cp:lastPrinted>2019-07-18T19:31:47Z</cp:lastPrinted>
  <dcterms:created xsi:type="dcterms:W3CDTF">2012-12-03T18:05:30Z</dcterms:created>
  <dcterms:modified xsi:type="dcterms:W3CDTF">2019-08-20T16:25:11Z</dcterms:modified>
</cp:coreProperties>
</file>

<file path=docProps/thumbnail.jpeg>
</file>